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67" r:id="rId2"/>
    <p:sldId id="256" r:id="rId3"/>
    <p:sldId id="271" r:id="rId4"/>
    <p:sldId id="268" r:id="rId5"/>
    <p:sldId id="270" r:id="rId6"/>
    <p:sldId id="257" r:id="rId7"/>
    <p:sldId id="269" r:id="rId8"/>
    <p:sldId id="272" r:id="rId9"/>
    <p:sldId id="273" r:id="rId10"/>
    <p:sldId id="274" r:id="rId11"/>
    <p:sldId id="259" r:id="rId12"/>
    <p:sldId id="275" r:id="rId13"/>
    <p:sldId id="276" r:id="rId14"/>
    <p:sldId id="277" r:id="rId15"/>
    <p:sldId id="278" r:id="rId16"/>
    <p:sldId id="279" r:id="rId17"/>
    <p:sldId id="280" r:id="rId18"/>
    <p:sldId id="262" r:id="rId19"/>
  </p:sldIdLst>
  <p:sldSz cx="14630400" cy="8229600"/>
  <p:notesSz cx="8229600" cy="14630400"/>
  <p:embeddedFontLst>
    <p:embeddedFont>
      <p:font typeface="Vazir" panose="020B0603030804020204" pitchFamily="34" charset="-78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6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/Relationships>
</file>

<file path=ppt/media/image1.png>
</file>

<file path=ppt/media/image10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6742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7A6B4C9-8FFE-3AFC-205D-F7694A3EB198}"/>
              </a:ext>
            </a:extLst>
          </p:cNvPr>
          <p:cNvSpPr/>
          <p:nvPr/>
        </p:nvSpPr>
        <p:spPr>
          <a:xfrm>
            <a:off x="817123" y="2516467"/>
            <a:ext cx="7464994" cy="3196666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ctr" rtl="1">
              <a:lnSpc>
                <a:spcPts val="5550"/>
              </a:lnSpc>
              <a:buNone/>
            </a:pPr>
            <a:r>
              <a:rPr lang="fa-IR" sz="445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بررسی پیشرفت در پیش بینی </a:t>
            </a:r>
            <a:endParaRPr lang="en-US" sz="4450" b="1" dirty="0">
              <a:solidFill>
                <a:srgbClr val="403CCF"/>
              </a:solidFill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indent="0" algn="ctr" rtl="1">
              <a:lnSpc>
                <a:spcPts val="5550"/>
              </a:lnSpc>
              <a:buNone/>
            </a:pPr>
            <a:r>
              <a:rPr lang="fa-IR" sz="445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سری های</a:t>
            </a:r>
            <a:r>
              <a:rPr lang="en-US" sz="445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 </a:t>
            </a:r>
            <a:r>
              <a:rPr lang="fa-IR" sz="445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زمانی چند متغیره : </a:t>
            </a:r>
          </a:p>
          <a:p>
            <a:pPr marL="0" indent="0" algn="ctr" rtl="1">
              <a:lnSpc>
                <a:spcPts val="5550"/>
              </a:lnSpc>
              <a:buNone/>
            </a:pPr>
            <a:r>
              <a:rPr lang="fa-IR" sz="445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معیار سنجی جامع و تحلیل ناهمگونی</a:t>
            </a:r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115E12A6-C782-66E5-071F-16DCE61F7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105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FAE6F383-1EBC-D100-B304-9899BC255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5">
            <a:extLst>
              <a:ext uri="{FF2B5EF4-FFF2-40B4-BE49-F238E27FC236}">
                <a16:creationId xmlns:a16="http://schemas.microsoft.com/office/drawing/2014/main" id="{072494D6-DB18-A604-F261-B8A327A1BAB4}"/>
              </a:ext>
            </a:extLst>
          </p:cNvPr>
          <p:cNvSpPr/>
          <p:nvPr/>
        </p:nvSpPr>
        <p:spPr>
          <a:xfrm>
            <a:off x="161306" y="3203150"/>
            <a:ext cx="8634269" cy="3851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rtl="1">
              <a:buNone/>
            </a:pP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 </a:t>
            </a:r>
            <a:r>
              <a:rPr lang="en-US" b="1" dirty="0" err="1">
                <a:latin typeface="Vazir" panose="020B0603030804020204" pitchFamily="34" charset="-78"/>
                <a:cs typeface="Vazir" panose="020B0603030804020204" pitchFamily="34" charset="-78"/>
              </a:rPr>
              <a:t>BasicTS</a:t>
            </a: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+ </a:t>
            </a: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شامل ۳ بخش اصلیه:</a:t>
            </a:r>
          </a:p>
          <a:p>
            <a:pPr algn="r" rtl="1">
              <a:buFont typeface="+mj-lt"/>
              <a:buAutoNum type="arabicPeriod"/>
            </a:pP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 </a:t>
            </a:r>
            <a:r>
              <a:rPr lang="en-US" b="1" dirty="0" err="1">
                <a:latin typeface="Vazir" panose="020B0603030804020204" pitchFamily="34" charset="-78"/>
                <a:cs typeface="Vazir" panose="020B0603030804020204" pitchFamily="34" charset="-78"/>
              </a:rPr>
              <a:t>Dataloader</a:t>
            </a: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 (</a:t>
            </a: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بارگذاری و آماده‌سازی داده‌ها</a:t>
            </a:r>
            <a:b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    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داده‌ها به صورت پیش‌فرض با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z-score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نرمال می‌شن، چون نسبت به روش‌های دیگه دقت بهتری می‌ده.</a:t>
            </a:r>
            <a:b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    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علاوه بر داده‌ی خام، ویژگی‌های زمانی هم بهش اضافه می‌شه:مثلاً ساعت روز، روز هفته، که می‌تونن به مدل کمک کنن رفتار دوره‌ای رو بهتر یاد بگیره.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Font typeface="+mj-lt"/>
              <a:buAutoNum type="arabicPeriod"/>
            </a:pPr>
            <a:endParaRPr lang="ar-SA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Font typeface="+mj-lt"/>
              <a:buAutoNum type="arabicPeriod"/>
            </a:pP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 Runner (</a:t>
            </a: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مدیریت روند آموزش و ارزیابی</a:t>
            </a:r>
            <a:b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     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کل فرایند آموزش، اعتبارسنجی و آزمون رو کنترل می‌کنه.</a:t>
            </a:r>
            <a:b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      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از تابع خطای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masked MAE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استفاده می‌کنه (که مقادیر غیرعادی یا نویزی رو در نظر نمی‌گیره).</a:t>
            </a:r>
            <a:b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</a:br>
            <a:endParaRPr lang="ar-SA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Font typeface="+mj-lt"/>
              <a:buAutoNum type="arabicPeriod"/>
            </a:pP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 Evaluator (</a:t>
            </a: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ارزیابی دقیق و استاندارد</a:t>
            </a:r>
            <a:b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     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وظیفه‌اش پیاده‌سازی استاندارد معیارهای ارزیابی مختلفه: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MAE, RMSE, MAPE, WAPE, MSE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و نسخه‌های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masked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اونا</a:t>
            </a: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C0EE94AD-EEE7-1A55-BB98-D0F32D128A03}"/>
              </a:ext>
            </a:extLst>
          </p:cNvPr>
          <p:cNvSpPr/>
          <p:nvPr/>
        </p:nvSpPr>
        <p:spPr>
          <a:xfrm>
            <a:off x="4601183" y="2364606"/>
            <a:ext cx="4194392" cy="838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fa-IR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ساختار </a:t>
            </a:r>
            <a:r>
              <a:rPr lang="en-US" sz="4400" b="1" dirty="0" err="1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BasicTS</a:t>
            </a: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+</a:t>
            </a:r>
            <a:endParaRPr lang="en-US" sz="440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06424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5" name="Text 5">
            <a:extLst>
              <a:ext uri="{FF2B5EF4-FFF2-40B4-BE49-F238E27FC236}">
                <a16:creationId xmlns:a16="http://schemas.microsoft.com/office/drawing/2014/main" id="{A9F88CF1-EE06-0B92-1A5B-E492B10397CF}"/>
              </a:ext>
            </a:extLst>
          </p:cNvPr>
          <p:cNvSpPr/>
          <p:nvPr/>
        </p:nvSpPr>
        <p:spPr>
          <a:xfrm>
            <a:off x="161306" y="3347689"/>
            <a:ext cx="8634269" cy="15342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rtl="1"/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نویسندگان دو بُعد اصلی برای ناهمگونی</a:t>
            </a:r>
            <a:r>
              <a:rPr lang="fa-IR" sz="2800" b="1" dirty="0">
                <a:latin typeface="Vazir" panose="020B0603030804020204" pitchFamily="34" charset="-78"/>
                <a:cs typeface="Vazir" panose="020B0603030804020204" pitchFamily="34" charset="-78"/>
              </a:rPr>
              <a:t> داده</a:t>
            </a: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 در نظر می‌گیرن:</a:t>
            </a:r>
            <a:endParaRPr lang="en-US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endParaRPr lang="en-US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 </a:t>
            </a: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بُعد زمانی </a:t>
            </a: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Temporal Aspect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بُعد مکانی </a:t>
            </a: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Spatial Aspect</a:t>
            </a:r>
            <a:endParaRPr lang="ar-SA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41B6C145-C0C1-D52C-D15F-69FA2BF0B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5">
            <a:extLst>
              <a:ext uri="{FF2B5EF4-FFF2-40B4-BE49-F238E27FC236}">
                <a16:creationId xmlns:a16="http://schemas.microsoft.com/office/drawing/2014/main" id="{4E0E1A3D-7C7F-82D8-C723-AB162FDD19BD}"/>
              </a:ext>
            </a:extLst>
          </p:cNvPr>
          <p:cNvSpPr/>
          <p:nvPr/>
        </p:nvSpPr>
        <p:spPr>
          <a:xfrm>
            <a:off x="161306" y="3347690"/>
            <a:ext cx="8634269" cy="20511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rtl="1">
              <a:buNone/>
            </a:pP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نویسنده‌ها دیتاست‌ها رو از نظر زمانی به ۳ دسته تقسیم می‌کنن:</a:t>
            </a:r>
            <a:endParaRPr lang="fa-IR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endParaRPr lang="ar-SA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Font typeface="+mj-lt"/>
              <a:buAutoNum type="arabicPeriod"/>
            </a:pP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دیتاست‌های با الگوهای پایدار و قابل پیش‌بینی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Stable Patterns</a:t>
            </a:r>
          </a:p>
          <a:p>
            <a:pPr algn="r" rtl="1">
              <a:buFont typeface="+mj-lt"/>
              <a:buAutoNum type="arabicPeriod"/>
            </a:pP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دیتاست‌های با تغییرات توزیع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Distribution Drift</a:t>
            </a:r>
          </a:p>
          <a:p>
            <a:pPr algn="r" rtl="1">
              <a:buFont typeface="+mj-lt"/>
              <a:buAutoNum type="arabicPeriod"/>
            </a:pP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دیتاست‌های بدون الگوی مشخص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Unclear Patterns</a:t>
            </a:r>
          </a:p>
        </p:txBody>
      </p:sp>
    </p:spTree>
    <p:extLst>
      <p:ext uri="{BB962C8B-B14F-4D97-AF65-F5344CB8AC3E}">
        <p14:creationId xmlns:p14="http://schemas.microsoft.com/office/powerpoint/2010/main" val="1111242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D2A493-03F0-DA66-9849-3E7AB3D5A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85677"/>
            <a:ext cx="14630400" cy="3552423"/>
          </a:xfrm>
          <a:prstGeom prst="rect">
            <a:avLst/>
          </a:prstGeom>
        </p:spPr>
      </p:pic>
      <p:sp>
        <p:nvSpPr>
          <p:cNvPr id="2" name="Text 5">
            <a:extLst>
              <a:ext uri="{FF2B5EF4-FFF2-40B4-BE49-F238E27FC236}">
                <a16:creationId xmlns:a16="http://schemas.microsoft.com/office/drawing/2014/main" id="{2F0772FD-ACA9-B23E-4709-297D5CCECADC}"/>
              </a:ext>
            </a:extLst>
          </p:cNvPr>
          <p:cNvSpPr/>
          <p:nvPr/>
        </p:nvSpPr>
        <p:spPr>
          <a:xfrm>
            <a:off x="2577830" y="1732898"/>
            <a:ext cx="8970673" cy="20511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rtl="1">
              <a:buNone/>
            </a:pPr>
            <a:r>
              <a:rPr lang="en-US" sz="2800" b="1" dirty="0">
                <a:latin typeface="Vazir" panose="020B0603030804020204" pitchFamily="34" charset="-78"/>
                <a:cs typeface="Vazir" panose="020B0603030804020204" pitchFamily="34" charset="-78"/>
              </a:rPr>
              <a:t>PEMS03 </a:t>
            </a: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ترافیک شهری:</a:t>
            </a:r>
            <a:endParaRPr lang="en-US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الگوی پایدار داره</a:t>
            </a:r>
            <a:endParaRPr lang="en-US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تکرارشونده است (مثلاً هر روز، صبح‌ها شلوغی داریم)</a:t>
            </a:r>
            <a:endParaRPr lang="en-US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پس مدل‌های پیچیده می‌تونن این الگوها رو به‌خوبی یاد بگیر</a:t>
            </a:r>
            <a:r>
              <a:rPr lang="fa-IR" sz="2800" b="1" dirty="0">
                <a:latin typeface="Vazir" panose="020B0603030804020204" pitchFamily="34" charset="-78"/>
                <a:cs typeface="Vazir" panose="020B0603030804020204" pitchFamily="34" charset="-78"/>
              </a:rPr>
              <a:t>ن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59718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208410-C166-1ABA-1318-1523DBAD6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4800"/>
            <a:ext cx="14630400" cy="3986600"/>
          </a:xfrm>
          <a:prstGeom prst="rect">
            <a:avLst/>
          </a:prstGeom>
        </p:spPr>
      </p:pic>
      <p:sp>
        <p:nvSpPr>
          <p:cNvPr id="4" name="Text 5">
            <a:extLst>
              <a:ext uri="{FF2B5EF4-FFF2-40B4-BE49-F238E27FC236}">
                <a16:creationId xmlns:a16="http://schemas.microsoft.com/office/drawing/2014/main" id="{959FD192-67BB-9C96-F7FA-57D20605D972}"/>
              </a:ext>
            </a:extLst>
          </p:cNvPr>
          <p:cNvSpPr/>
          <p:nvPr/>
        </p:nvSpPr>
        <p:spPr>
          <a:xfrm>
            <a:off x="2577830" y="1732898"/>
            <a:ext cx="8970673" cy="20511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rtl="1">
              <a:buNone/>
            </a:pPr>
            <a:r>
              <a:rPr lang="en-US" sz="2800" b="1" dirty="0">
                <a:latin typeface="Vazir" panose="020B0603030804020204" pitchFamily="34" charset="-78"/>
                <a:cs typeface="Vazir" panose="020B0603030804020204" pitchFamily="34" charset="-78"/>
              </a:rPr>
              <a:t>ETTh2 </a:t>
            </a: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حسگرهای برق:</a:t>
            </a:r>
            <a:endParaRPr lang="fa-IR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کمی الگو داره</a:t>
            </a:r>
            <a:endParaRPr lang="fa-IR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ولی میانگین داده تغییر می‌کنه </a:t>
            </a:r>
            <a:r>
              <a:rPr lang="en-US" sz="2800" b="1" dirty="0">
                <a:latin typeface="Vazir" panose="020B0603030804020204" pitchFamily="34" charset="-78"/>
                <a:cs typeface="Vazir" panose="020B0603030804020204" pitchFamily="34" charset="-78"/>
              </a:rPr>
              <a:t>Distribution Drift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08305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44C8A0-0DF6-F6DA-B0C8-0F843ED07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4799"/>
            <a:ext cx="14630400" cy="4012827"/>
          </a:xfrm>
          <a:prstGeom prst="rect">
            <a:avLst/>
          </a:prstGeom>
        </p:spPr>
      </p:pic>
      <p:sp>
        <p:nvSpPr>
          <p:cNvPr id="6" name="Text 5">
            <a:extLst>
              <a:ext uri="{FF2B5EF4-FFF2-40B4-BE49-F238E27FC236}">
                <a16:creationId xmlns:a16="http://schemas.microsoft.com/office/drawing/2014/main" id="{B12D3F00-D300-C180-CD68-2802EFC2B18E}"/>
              </a:ext>
            </a:extLst>
          </p:cNvPr>
          <p:cNvSpPr/>
          <p:nvPr/>
        </p:nvSpPr>
        <p:spPr>
          <a:xfrm>
            <a:off x="2616740" y="1732898"/>
            <a:ext cx="8931764" cy="20511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rtl="1">
              <a:buNone/>
            </a:pPr>
            <a:r>
              <a:rPr lang="en-US" sz="2800" b="1" dirty="0" err="1">
                <a:latin typeface="Vazir" panose="020B0603030804020204" pitchFamily="34" charset="-78"/>
                <a:cs typeface="Vazir" panose="020B0603030804020204" pitchFamily="34" charset="-78"/>
              </a:rPr>
              <a:t>ExchangeRate</a:t>
            </a:r>
            <a:r>
              <a:rPr lang="en-US" sz="2800" b="1" dirty="0">
                <a:latin typeface="Vazir" panose="020B0603030804020204" pitchFamily="34" charset="-78"/>
                <a:cs typeface="Vazir" panose="020B0603030804020204" pitchFamily="34" charset="-78"/>
              </a:rPr>
              <a:t> </a:t>
            </a: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نرخ ارز:</a:t>
            </a:r>
            <a:endParaRPr lang="fa-IR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تقریباً بی‌الگو</a:t>
            </a:r>
            <a:endParaRPr lang="fa-IR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تحت تأثیر عوامل غیرقابل پیش‌بینی مثل سیاست‌های اقتصادی</a:t>
            </a:r>
            <a:endParaRPr lang="fa-IR" sz="2800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2800" b="1" dirty="0">
                <a:latin typeface="Vazir" panose="020B0603030804020204" pitchFamily="34" charset="-78"/>
                <a:cs typeface="Vazir" panose="020B0603030804020204" pitchFamily="34" charset="-78"/>
              </a:rPr>
              <a:t>مدل‌ها نمی‌تونن وابستگی زمانی معنادار پیدا کنن.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33683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D1842B4-C4CD-192D-37FD-026FF1B17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5">
            <a:extLst>
              <a:ext uri="{FF2B5EF4-FFF2-40B4-BE49-F238E27FC236}">
                <a16:creationId xmlns:a16="http://schemas.microsoft.com/office/drawing/2014/main" id="{EFF337E6-479E-9B3E-7D79-2F396C840A64}"/>
              </a:ext>
            </a:extLst>
          </p:cNvPr>
          <p:cNvSpPr/>
          <p:nvPr/>
        </p:nvSpPr>
        <p:spPr>
          <a:xfrm>
            <a:off x="287765" y="2441643"/>
            <a:ext cx="8634269" cy="3900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rtl="1">
              <a:buNone/>
            </a:pPr>
            <a:r>
              <a:rPr lang="ar-SA" sz="2800" dirty="0">
                <a:latin typeface="Vazir" panose="020B0603030804020204" pitchFamily="34" charset="-78"/>
                <a:cs typeface="Vazir" panose="020B0603030804020204" pitchFamily="34" charset="-78"/>
              </a:rPr>
              <a:t>وابستگی مکانی یعنی چی؟</a:t>
            </a:r>
            <a:br>
              <a:rPr lang="ar-SA" sz="2800" dirty="0">
                <a:latin typeface="Vazir" panose="020B0603030804020204" pitchFamily="34" charset="-78"/>
                <a:cs typeface="Vazir" panose="020B0603030804020204" pitchFamily="34" charset="-78"/>
              </a:rPr>
            </a:b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یعنی آیا بین سری‌های زمانی مختلف، ارتباط یا شباهت وجود داره؟</a:t>
            </a: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مثلاً: آیا دو ایستگاه ترافیکی مجاور رفتار مشابهی دارن؟ آیا مصرف برق در مناطق نزدیک هم‌زمان تغییر می‌کنه؟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اندازه‌گیری دقیقِ «تفکیک‌ناپذیری مکانی» </a:t>
            </a: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spatial indistinguishability</a:t>
            </a:r>
          </a:p>
          <a:p>
            <a:pPr algn="r" rtl="1">
              <a:buNone/>
            </a:pP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در بعضی دیتاست‌ها، ممکنه دو سری زمانی در گذشته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historical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خیلی به هم شبیه باشن، ولی آینده‌ی کاملاً متفاوتی داشته باشن. این یعنی مدل ساده نمی‌تونه بین‌شون تمایز قائل شه 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معیارهایی که مقاله تعریف می‌کنه:</a:t>
            </a:r>
            <a:endParaRPr lang="en-US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 r₁: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نسبت کل نمونه‌هایی که «گذشته‌ی مشابه» ولی «آینده‌ی متفاوت» دارن، نسبت به کل نمونه‌ها.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 r₂: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نسبت همین نمونه‌ها، فقط نسبت به اون‌هایی که گذشته‌ی مشابه داشتن.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04926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9C8DCD-6214-A3B9-510C-0D8EE8B7D3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497681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793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07411" y="3740321"/>
            <a:ext cx="1292576" cy="7489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fa-IR" sz="445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پایان</a:t>
            </a:r>
            <a:endParaRPr lang="en-US" sz="445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54793" y="854590"/>
            <a:ext cx="56932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fa-IR" sz="445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مقدمه </a:t>
            </a:r>
            <a:endParaRPr lang="en-US" sz="445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" name="Text 1"/>
          <p:cNvSpPr/>
          <p:nvPr/>
        </p:nvSpPr>
        <p:spPr>
          <a:xfrm>
            <a:off x="396896" y="2022613"/>
            <a:ext cx="8350210" cy="4184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rtl="1">
              <a:buNone/>
            </a:pP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این مقاله روی تحلیل سری‌های زمانی چندمتغیره تمرکز داره؛ یعنی همون داده‌هایی که در طول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زمان</a:t>
            </a:r>
            <a:r>
              <a:rPr lang="en-US" sz="1600" dirty="0">
                <a:latin typeface="Vazir" panose="020B0603030804020204" pitchFamily="34" charset="-78"/>
                <a:cs typeface="Vazir" panose="020B0603030804020204" pitchFamily="34" charset="-78"/>
              </a:rPr>
              <a:t> </a:t>
            </a: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از چند منبع یا سنسور به‌صورت هم‌زمان ثبت می‌شن</a:t>
            </a:r>
            <a:r>
              <a:rPr lang="en-US" sz="1600" dirty="0">
                <a:latin typeface="Vazir" panose="020B0603030804020204" pitchFamily="34" charset="-78"/>
                <a:cs typeface="Vazir" panose="020B0603030804020204" pitchFamily="34" charset="-78"/>
              </a:rPr>
              <a:t>.</a:t>
            </a: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 مثل داده‌های مربوط به ترافیک شهری یا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سیستم‌های انرژی.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endParaRPr lang="ar-SA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در سال‌های اخیر روش‌های زیادی برای پیش‌بینی این نوع داده‌ها پیشنهاد شده، ولی یک مشکلی که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داریم اینه که نتایج این روش‌ها توی مقالات مختلف خیلی متفاوت و بعضاً متناقض هستن. این موضوع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 باعث می‌شه نتونیم به‌درستی تشخیص بدیم کدوم روش واقعاً بهتره، و این روند پیشرفت علمی رو کند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می‌کنه.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endParaRPr lang="ar-SA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برای حل این مشکل، نویسنده‌ها یک چارچوب به اسم </a:t>
            </a:r>
            <a:r>
              <a:rPr lang="en-US" sz="1600" b="1" dirty="0" err="1">
                <a:latin typeface="Vazir" panose="020B0603030804020204" pitchFamily="34" charset="-78"/>
                <a:cs typeface="Vazir" panose="020B0603030804020204" pitchFamily="34" charset="-78"/>
              </a:rPr>
              <a:t>BasicTS</a:t>
            </a:r>
            <a:r>
              <a:rPr lang="en-US" sz="1600" b="1" dirty="0">
                <a:latin typeface="Vazir" panose="020B0603030804020204" pitchFamily="34" charset="-78"/>
                <a:cs typeface="Vazir" panose="020B0603030804020204" pitchFamily="34" charset="-78"/>
              </a:rPr>
              <a:t>+</a:t>
            </a:r>
            <a:r>
              <a:rPr lang="en-US" sz="1600" dirty="0">
                <a:latin typeface="Vazir" panose="020B0603030804020204" pitchFamily="34" charset="-78"/>
                <a:cs typeface="Vazir" panose="020B0603030804020204" pitchFamily="34" charset="-78"/>
              </a:rPr>
              <a:t> </a:t>
            </a: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معرفی کردن. این ابزار در واقع یک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پلتفرم مقایسه‌ای هست که کمک می‌کنه روش‌های مختلف پیش‌بینی سری‌های زمانی به‌صورت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ar-SA" sz="1600" b="1" dirty="0">
                <a:latin typeface="Vazir" panose="020B0603030804020204" pitchFamily="34" charset="-78"/>
                <a:cs typeface="Vazir" panose="020B0603030804020204" pitchFamily="34" charset="-78"/>
              </a:rPr>
              <a:t>منصفانه، قابل بازتولید و همه‌جانبه</a:t>
            </a: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 با هم مقایسه بشن.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نکته مهم بعدی </a:t>
            </a:r>
            <a:r>
              <a:rPr lang="ar-SA" sz="1600" b="1" dirty="0">
                <a:latin typeface="Vazir" panose="020B0603030804020204" pitchFamily="34" charset="-78"/>
                <a:cs typeface="Vazir" panose="020B0603030804020204" pitchFamily="34" charset="-78"/>
              </a:rPr>
              <a:t>ناهمگونی در سری‌های زمانی</a:t>
            </a:r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 هست. مثلاً بعضی داده‌ها ممکنه رفتار دوره‌ای داشته باشن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یا بعضی‌ها ساختار مکانی دارن (مثل ترافیک که وابسته به موقعیت حسگرهاست)، اگر این تفاوت‌ها رو در</a:t>
            </a:r>
            <a:endParaRPr lang="en-US" sz="1600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ar-SA" sz="1600" dirty="0">
                <a:latin typeface="Vazir" panose="020B0603030804020204" pitchFamily="34" charset="-78"/>
                <a:cs typeface="Vazir" panose="020B0603030804020204" pitchFamily="34" charset="-78"/>
              </a:rPr>
              <a:t>نظر نگیریم، نمی‌تونیم بفهمیم کدوم مدل واقعاً برای کدوم نوع داده مناسب‌تره.</a:t>
            </a:r>
          </a:p>
        </p:txBody>
      </p:sp>
      <p:sp>
        <p:nvSpPr>
          <p:cNvPr id="7" name="Shape 4"/>
          <p:cNvSpPr/>
          <p:nvPr/>
        </p:nvSpPr>
        <p:spPr>
          <a:xfrm>
            <a:off x="7987308" y="538484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CE3959-022D-9688-805C-B98F210B6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15" y="121955"/>
            <a:ext cx="14355919" cy="798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471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498871-495A-3835-AAF5-E96FC61CF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9154" y="242936"/>
            <a:ext cx="11169990" cy="7878701"/>
          </a:xfrm>
          <a:prstGeom prst="rect">
            <a:avLst/>
          </a:prstGeom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6A31BC93-127F-177D-2271-BB2B3C74322C}"/>
              </a:ext>
            </a:extLst>
          </p:cNvPr>
          <p:cNvSpPr/>
          <p:nvPr/>
        </p:nvSpPr>
        <p:spPr>
          <a:xfrm>
            <a:off x="0" y="3092066"/>
            <a:ext cx="3349154" cy="218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STATISTICS </a:t>
            </a:r>
          </a:p>
          <a:p>
            <a:pPr marL="0" indent="0" algn="ctr" rtl="1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OF </a:t>
            </a:r>
          </a:p>
          <a:p>
            <a:pPr marL="0" indent="0" algn="ctr" rtl="1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DATASETS</a:t>
            </a:r>
            <a:endParaRPr lang="en-US" sz="440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11437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87A35BA9-5165-88B7-F04E-6B039A74F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60293147-9F5A-F0A5-BBE0-05406882EC79}"/>
              </a:ext>
            </a:extLst>
          </p:cNvPr>
          <p:cNvSpPr/>
          <p:nvPr/>
        </p:nvSpPr>
        <p:spPr>
          <a:xfrm>
            <a:off x="1250803" y="1544733"/>
            <a:ext cx="7076074" cy="2200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ar-SA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در حوزه‌ی پیش‌بینی سری‌های</a:t>
            </a:r>
            <a:endParaRPr lang="fa-IR" sz="4400" b="1" dirty="0">
              <a:solidFill>
                <a:srgbClr val="403CCF"/>
              </a:solidFill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indent="0" algn="r" rtl="1">
              <a:lnSpc>
                <a:spcPts val="5550"/>
              </a:lnSpc>
              <a:buNone/>
            </a:pPr>
            <a:r>
              <a:rPr lang="ar-SA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 زمانی چندمتغیر</a:t>
            </a:r>
            <a:r>
              <a:rPr lang="fa-IR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ه</a:t>
            </a: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، </a:t>
            </a:r>
            <a:r>
              <a:rPr lang="ar-SA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دو زیرشاخه</a:t>
            </a:r>
            <a:endParaRPr lang="fa-IR" sz="4400" b="1" dirty="0">
              <a:solidFill>
                <a:srgbClr val="403CCF"/>
              </a:solidFill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indent="0" algn="r" rtl="1">
              <a:lnSpc>
                <a:spcPts val="5550"/>
              </a:lnSpc>
              <a:buNone/>
            </a:pPr>
            <a:r>
              <a:rPr lang="ar-SA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 اصلی همواره مورد توجه بوده‌اند:</a:t>
            </a:r>
            <a:endParaRPr lang="en-US" sz="440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" name="Text 5">
            <a:extLst>
              <a:ext uri="{FF2B5EF4-FFF2-40B4-BE49-F238E27FC236}">
                <a16:creationId xmlns:a16="http://schemas.microsoft.com/office/drawing/2014/main" id="{C4CEC103-76FA-9857-D84F-FA1B3A650B91}"/>
              </a:ext>
            </a:extLst>
          </p:cNvPr>
          <p:cNvSpPr/>
          <p:nvPr/>
        </p:nvSpPr>
        <p:spPr>
          <a:xfrm>
            <a:off x="1250803" y="4484453"/>
            <a:ext cx="6677240" cy="921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800" dirty="0"/>
              <a:t>LTSF — Long‑Term Time Series Forecasting</a:t>
            </a:r>
            <a:endParaRPr lang="fa-IR" sz="28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800" dirty="0"/>
              <a:t>STF — Spatial‑Temporal Forecasting</a:t>
            </a:r>
            <a:endParaRPr lang="ar-SA" sz="2800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69174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61306" y="3563073"/>
            <a:ext cx="8634269" cy="3181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rtl="1">
              <a:buNone/>
            </a:pP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پیش‌بینی بلندمدت یعنی بر اساس چند گام گذشته </a:t>
            </a:r>
            <a:r>
              <a:rPr lang="fa-IR" dirty="0">
                <a:latin typeface="Vazir" panose="020B0603030804020204" pitchFamily="34" charset="-78"/>
                <a:cs typeface="Vazir" panose="020B0603030804020204" pitchFamily="34" charset="-78"/>
              </a:rPr>
              <a:t>،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مقدار متغیر(ها) را چند صد گام جلوتر پیش‌بینی کنیم.</a:t>
            </a: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endParaRPr lang="ar-SA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مثال:</a:t>
            </a:r>
            <a:endParaRPr lang="ar-SA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پیش‌بینی مصرف برق در ماه‌های آینده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ETTh1/ETTm1</a:t>
            </a:r>
          </a:p>
          <a:p>
            <a:pPr algn="r" rtl="1">
              <a:buNone/>
            </a:pPr>
            <a:endParaRPr lang="fa-IR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مجموعه‌داده‌ی نمونه:</a:t>
            </a:r>
            <a:endParaRPr lang="ar-SA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ETTh1, ETTh2 (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سنسورهای ترانسفورماتور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ETTm1, ETTm2 (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نمونه‌برداری هر ۱۵ دقیقه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Electricity (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مصرف برق ۳۲۱ مشترک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en-US" dirty="0" err="1">
                <a:latin typeface="Vazir" panose="020B0603030804020204" pitchFamily="34" charset="-78"/>
                <a:cs typeface="Vazir" panose="020B0603030804020204" pitchFamily="34" charset="-78"/>
              </a:rPr>
              <a:t>ExchangeRate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 (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نرخ ارز روزانه</a:t>
            </a:r>
          </a:p>
        </p:txBody>
      </p:sp>
      <p:sp>
        <p:nvSpPr>
          <p:cNvPr id="10" name="Text 0">
            <a:extLst>
              <a:ext uri="{FF2B5EF4-FFF2-40B4-BE49-F238E27FC236}">
                <a16:creationId xmlns:a16="http://schemas.microsoft.com/office/drawing/2014/main" id="{62186B4B-3460-2274-9B34-26540C81DDCF}"/>
              </a:ext>
            </a:extLst>
          </p:cNvPr>
          <p:cNvSpPr/>
          <p:nvPr/>
        </p:nvSpPr>
        <p:spPr>
          <a:xfrm>
            <a:off x="365586" y="1846291"/>
            <a:ext cx="9390030" cy="146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LTSF </a:t>
            </a:r>
          </a:p>
          <a:p>
            <a:pPr marL="0" indent="0" rtl="1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Long‑Term Time Series Forecasting</a:t>
            </a:r>
            <a:endParaRPr lang="en-US" sz="440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05754A46-45B0-6A88-AC25-125E7F5E4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5982796-51BF-685A-6FFD-218A6170F686}"/>
              </a:ext>
            </a:extLst>
          </p:cNvPr>
          <p:cNvSpPr/>
          <p:nvPr/>
        </p:nvSpPr>
        <p:spPr>
          <a:xfrm>
            <a:off x="657416" y="1846291"/>
            <a:ext cx="9390030" cy="146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rtl="1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STF</a:t>
            </a:r>
            <a:endParaRPr lang="fa-IR" sz="4400" b="1" dirty="0">
              <a:solidFill>
                <a:srgbClr val="403CCF"/>
              </a:solidFill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indent="0" rtl="1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Spatial‑Temporal Forecasting</a:t>
            </a:r>
            <a:endParaRPr lang="en-US" sz="440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" name="Text 5">
            <a:extLst>
              <a:ext uri="{FF2B5EF4-FFF2-40B4-BE49-F238E27FC236}">
                <a16:creationId xmlns:a16="http://schemas.microsoft.com/office/drawing/2014/main" id="{20A70A1C-1D38-162B-E2F3-77EE3977C7A5}"/>
              </a:ext>
            </a:extLst>
          </p:cNvPr>
          <p:cNvSpPr/>
          <p:nvPr/>
        </p:nvSpPr>
        <p:spPr>
          <a:xfrm>
            <a:off x="161306" y="3563073"/>
            <a:ext cx="8634269" cy="31812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rtl="1">
              <a:buNone/>
            </a:pP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پیش‌بینی مکانی‌‑زمانی یعنی علاوه بر وابستگی در طول زمان، باید روابط «مکانی» را نیز در نظر بگیریم.</a:t>
            </a: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مثال:</a:t>
            </a:r>
            <a:endParaRPr lang="fa-IR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پیش‌بینی ترافیک در ساعاتی از روز برای هر حسگر جاده </a:t>
            </a: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r>
              <a:rPr lang="fa-IR" b="1" dirty="0">
                <a:latin typeface="Vazir" panose="020B0603030804020204" pitchFamily="34" charset="-78"/>
                <a:cs typeface="Vazir" panose="020B0603030804020204" pitchFamily="34" charset="-78"/>
              </a:rPr>
              <a:t>م</a:t>
            </a: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جموعه‌داده‌ی نمونه:</a:t>
            </a:r>
            <a:endParaRPr lang="fa-IR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METR‑LA, PEMS‑BAY, PEMS03, PEMS04, PEMS07, PEMS08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داده‌های ترافیک</a:t>
            </a: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Weather 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شاخص‌های هواشناسی</a:t>
            </a:r>
          </a:p>
        </p:txBody>
      </p:sp>
    </p:spTree>
    <p:extLst>
      <p:ext uri="{BB962C8B-B14F-4D97-AF65-F5344CB8AC3E}">
        <p14:creationId xmlns:p14="http://schemas.microsoft.com/office/powerpoint/2010/main" val="4154201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6CF4BE9-A992-B55B-7774-E3AF74E8F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B12037F-2718-A931-9287-943F5A2C16B3}"/>
              </a:ext>
            </a:extLst>
          </p:cNvPr>
          <p:cNvSpPr/>
          <p:nvPr/>
        </p:nvSpPr>
        <p:spPr>
          <a:xfrm>
            <a:off x="630004" y="1544733"/>
            <a:ext cx="8165571" cy="22004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5550"/>
              </a:lnSpc>
              <a:buNone/>
            </a:pPr>
            <a:r>
              <a:rPr lang="fa-IR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دلایل نتایج متفاوت روی داده های</a:t>
            </a:r>
            <a:endParaRPr lang="en-US" sz="4400" b="1" dirty="0">
              <a:solidFill>
                <a:srgbClr val="403CCF"/>
              </a:solidFill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0" indent="0" algn="r" rtl="1">
              <a:lnSpc>
                <a:spcPts val="5550"/>
              </a:lnSpc>
              <a:buNone/>
            </a:pPr>
            <a:r>
              <a:rPr lang="fa-IR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 کاملا یکسان در مقالات قبلی</a:t>
            </a:r>
            <a:endParaRPr lang="en-US" sz="440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sp>
        <p:nvSpPr>
          <p:cNvPr id="4" name="Text 5">
            <a:extLst>
              <a:ext uri="{FF2B5EF4-FFF2-40B4-BE49-F238E27FC236}">
                <a16:creationId xmlns:a16="http://schemas.microsoft.com/office/drawing/2014/main" id="{EECA6676-0192-0E9C-18ED-ACC072B04652}"/>
              </a:ext>
            </a:extLst>
          </p:cNvPr>
          <p:cNvSpPr/>
          <p:nvPr/>
        </p:nvSpPr>
        <p:spPr>
          <a:xfrm>
            <a:off x="161306" y="3563073"/>
            <a:ext cx="8634269" cy="3851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Data Processing </a:t>
            </a: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پیش‌پردازش داده‌ها</a:t>
            </a:r>
            <a:endParaRPr lang="en-US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	</a:t>
            </a:r>
            <a:r>
              <a:rPr lang="fa-IR" dirty="0">
                <a:latin typeface="Vazir" panose="020B0603030804020204" pitchFamily="34" charset="-78"/>
                <a:cs typeface="Vazir" panose="020B0603030804020204" pitchFamily="34" charset="-78"/>
              </a:rPr>
              <a:t>روش های نرمال سازی داده ها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:</a:t>
            </a: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fa-IR" dirty="0">
                <a:latin typeface="Vazir" panose="020B0603030804020204" pitchFamily="34" charset="-78"/>
                <a:cs typeface="Vazir" panose="020B0603030804020204" pitchFamily="34" charset="-78"/>
              </a:rPr>
              <a:t>	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z-score</a:t>
            </a:r>
          </a:p>
          <a:p>
            <a:pPr algn="r" rtl="1"/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	min-max</a:t>
            </a:r>
          </a:p>
          <a:p>
            <a:pPr algn="r" rtl="1"/>
            <a:endParaRPr lang="ar-SA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Training Configurations </a:t>
            </a: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تنظیمات آموزش</a:t>
            </a:r>
            <a:endParaRPr lang="en-US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	</a:t>
            </a:r>
            <a:r>
              <a:rPr lang="ar-SA" dirty="0"/>
              <a:t>تابع هزینه </a:t>
            </a:r>
            <a:r>
              <a:rPr lang="en-US" dirty="0"/>
              <a:t>Loss Function</a:t>
            </a:r>
            <a:r>
              <a:rPr lang="fa-IR" dirty="0"/>
              <a:t> :</a:t>
            </a:r>
          </a:p>
          <a:p>
            <a:pPr algn="r" rtl="1"/>
            <a:r>
              <a:rPr lang="fa-IR" b="1" dirty="0">
                <a:latin typeface="Vazir" panose="020B0603030804020204" pitchFamily="34" charset="-78"/>
                <a:cs typeface="Vazir" panose="020B0603030804020204" pitchFamily="34" charset="-78"/>
              </a:rPr>
              <a:t>	</a:t>
            </a:r>
            <a:r>
              <a:rPr lang="fa-IR" dirty="0">
                <a:latin typeface="Vazir" panose="020B0603030804020204" pitchFamily="34" charset="-78"/>
                <a:cs typeface="Vazir" panose="020B0603030804020204" pitchFamily="34" charset="-78"/>
              </a:rPr>
              <a:t>بیشتر مقالات از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masked MAE </a:t>
            </a:r>
            <a:r>
              <a:rPr lang="fa-IR" dirty="0">
                <a:latin typeface="Vazir" panose="020B0603030804020204" pitchFamily="34" charset="-78"/>
                <a:cs typeface="Vazir" panose="020B0603030804020204" pitchFamily="34" charset="-78"/>
              </a:rPr>
              <a:t>استفاده کردن (که مقادیر غیرعادی رو حذف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	</a:t>
            </a:r>
            <a:r>
              <a:rPr lang="fa-IR" dirty="0">
                <a:latin typeface="Vazir" panose="020B0603030804020204" pitchFamily="34" charset="-78"/>
                <a:cs typeface="Vazir" panose="020B0603030804020204" pitchFamily="34" charset="-78"/>
              </a:rPr>
              <a:t>می‌کنه)،ولی بعضی از مقالات از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naive MAE </a:t>
            </a:r>
            <a:r>
              <a:rPr lang="fa-IR" dirty="0">
                <a:latin typeface="Vazir" panose="020B0603030804020204" pitchFamily="34" charset="-78"/>
                <a:cs typeface="Vazir" panose="020B0603030804020204" pitchFamily="34" charset="-78"/>
              </a:rPr>
              <a:t>استفاده کردن — که باعث می‌شه مدل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	</a:t>
            </a:r>
            <a:r>
              <a:rPr lang="fa-IR" dirty="0">
                <a:latin typeface="Vazir" panose="020B0603030804020204" pitchFamily="34" charset="-78"/>
                <a:cs typeface="Vazir" panose="020B0603030804020204" pitchFamily="34" charset="-78"/>
              </a:rPr>
              <a:t>روی داده‌های نویزی هم حساس باشه و ضعیف‌تر بشه.</a:t>
            </a:r>
            <a:endParaRPr lang="en-US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endParaRPr lang="fa-IR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Evaluation Implementation </a:t>
            </a:r>
            <a:r>
              <a:rPr lang="ar-SA" b="1" dirty="0">
                <a:latin typeface="Vazir" panose="020B0603030804020204" pitchFamily="34" charset="-78"/>
                <a:cs typeface="Vazir" panose="020B0603030804020204" pitchFamily="34" charset="-78"/>
              </a:rPr>
              <a:t>پیاده‌سازی ارزیابی</a:t>
            </a:r>
            <a:endParaRPr lang="en-US" b="1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/>
            <a:r>
              <a:rPr lang="en-US" b="1" dirty="0">
                <a:latin typeface="Vazir" panose="020B0603030804020204" pitchFamily="34" charset="-78"/>
                <a:cs typeface="Vazir" panose="020B0603030804020204" pitchFamily="34" charset="-78"/>
              </a:rPr>
              <a:t>	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بعضی‌ها </a:t>
            </a:r>
            <a:r>
              <a:rPr lang="en-US" dirty="0">
                <a:latin typeface="Vazir" panose="020B0603030804020204" pitchFamily="34" charset="-78"/>
                <a:cs typeface="Vazir" panose="020B0603030804020204" pitchFamily="34" charset="-78"/>
              </a:rPr>
              <a:t>outlier</a:t>
            </a:r>
            <a:r>
              <a:rPr lang="ar-SA" dirty="0">
                <a:latin typeface="Vazir" panose="020B0603030804020204" pitchFamily="34" charset="-78"/>
                <a:cs typeface="Vazir" panose="020B0603030804020204" pitchFamily="34" charset="-78"/>
              </a:rPr>
              <a:t>ها رو حذف می‌کنن</a:t>
            </a:r>
            <a:endParaRPr lang="fa-IR" dirty="0">
              <a:latin typeface="Vazir" panose="020B0603030804020204" pitchFamily="34" charset="-78"/>
              <a:cs typeface="Vazir" panose="020B0603030804020204" pitchFamily="34" charset="-78"/>
            </a:endParaRPr>
          </a:p>
          <a:p>
            <a:pPr algn="r" rtl="1">
              <a:buNone/>
            </a:pPr>
            <a:endParaRPr lang="ar-SA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50130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88E44A-56BA-2AFC-7F18-BE4DE80E9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92" y="2110902"/>
            <a:ext cx="14342282" cy="6023759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E9CF3730-F3AB-7AF3-41C7-09B62B54DB15}"/>
              </a:ext>
            </a:extLst>
          </p:cNvPr>
          <p:cNvSpPr/>
          <p:nvPr/>
        </p:nvSpPr>
        <p:spPr>
          <a:xfrm>
            <a:off x="5024230" y="405788"/>
            <a:ext cx="4581939" cy="1500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 rtl="1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EVALUATION ON NORMALIZED </a:t>
            </a:r>
          </a:p>
          <a:p>
            <a:pPr marL="0" indent="0" algn="ctr" rtl="1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03CCF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AND RE-NORMALIZED DATA</a:t>
            </a:r>
            <a:endParaRPr lang="en-US" sz="4400" b="1" dirty="0"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5453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939</TotalTime>
  <Words>862</Words>
  <Application>Microsoft Office PowerPoint</Application>
  <PresentationFormat>Custom</PresentationFormat>
  <Paragraphs>105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Vazir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M.H pouyandeh</cp:lastModifiedBy>
  <cp:revision>4</cp:revision>
  <dcterms:created xsi:type="dcterms:W3CDTF">2025-05-19T20:38:54Z</dcterms:created>
  <dcterms:modified xsi:type="dcterms:W3CDTF">2025-05-20T12:23:47Z</dcterms:modified>
</cp:coreProperties>
</file>